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 Italics" charset="1" panose="00000500000000000000"/>
      <p:regular r:id="rId21"/>
    </p:embeddedFont>
    <p:embeddedFont>
      <p:font typeface="Montserrat Bold Italics" charset="1" panose="00000800000000000000"/>
      <p:regular r:id="rId22"/>
    </p:embeddedFont>
    <p:embeddedFont>
      <p:font typeface="Montserrat Thin" charset="1" panose="00000300000000000000"/>
      <p:regular r:id="rId23"/>
    </p:embeddedFont>
    <p:embeddedFont>
      <p:font typeface="Montserrat Thin Italics" charset="1" panose="00000300000000000000"/>
      <p:regular r:id="rId24"/>
    </p:embeddedFont>
    <p:embeddedFont>
      <p:font typeface="Montserrat Extra-Light" charset="1" panose="00000300000000000000"/>
      <p:regular r:id="rId25"/>
    </p:embeddedFont>
    <p:embeddedFont>
      <p:font typeface="Montserrat Extra-Light Italics" charset="1" panose="00000300000000000000"/>
      <p:regular r:id="rId26"/>
    </p:embeddedFont>
    <p:embeddedFont>
      <p:font typeface="Montserrat Light" charset="1" panose="00000400000000000000"/>
      <p:regular r:id="rId27"/>
    </p:embeddedFont>
    <p:embeddedFont>
      <p:font typeface="Montserrat Light Italics" charset="1" panose="00000400000000000000"/>
      <p:regular r:id="rId28"/>
    </p:embeddedFont>
    <p:embeddedFont>
      <p:font typeface="Montserrat Medium" charset="1" panose="00000600000000000000"/>
      <p:regular r:id="rId29"/>
    </p:embeddedFont>
    <p:embeddedFont>
      <p:font typeface="Montserrat Medium Italics" charset="1" panose="00000600000000000000"/>
      <p:regular r:id="rId30"/>
    </p:embeddedFont>
    <p:embeddedFont>
      <p:font typeface="Montserrat Semi-Bold" charset="1" panose="00000700000000000000"/>
      <p:regular r:id="rId31"/>
    </p:embeddedFont>
    <p:embeddedFont>
      <p:font typeface="Montserrat Semi-Bold Italics" charset="1" panose="000007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Montserrat Ultra-Bold Italics" charset="1" panose="00000900000000000000"/>
      <p:regular r:id="rId34"/>
    </p:embeddedFont>
    <p:embeddedFont>
      <p:font typeface="Montserrat Heavy" charset="1" panose="00000A00000000000000"/>
      <p:regular r:id="rId35"/>
    </p:embeddedFont>
    <p:embeddedFont>
      <p:font typeface="Montserrat Heavy Italics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1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80721" y="3572349"/>
            <a:ext cx="9686702" cy="199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17"/>
              </a:lnSpc>
            </a:pPr>
            <a:r>
              <a:rPr lang="en-US" sz="7584">
                <a:solidFill>
                  <a:srgbClr val="FFFFFF"/>
                </a:solidFill>
                <a:latin typeface="Neue Machina Ultra-Bold"/>
              </a:rPr>
              <a:t>Team Seven</a:t>
            </a:r>
          </a:p>
          <a:p>
            <a:pPr>
              <a:lnSpc>
                <a:spcPts val="5017"/>
              </a:lnSpc>
            </a:pPr>
            <a:r>
              <a:rPr lang="en-US" sz="3584">
                <a:solidFill>
                  <a:srgbClr val="FFFFFF"/>
                </a:solidFill>
                <a:latin typeface="Neue Machina"/>
              </a:rPr>
              <a:t>Team ID - PSG0142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463485" y="490775"/>
            <a:ext cx="21216399" cy="2583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9"/>
              </a:lnSpc>
            </a:pPr>
            <a:r>
              <a:rPr lang="en-US" sz="7413">
                <a:solidFill>
                  <a:srgbClr val="FFFFFF"/>
                </a:solidFill>
                <a:latin typeface="Neue Machina Ultra-Bold"/>
              </a:rPr>
              <a:t>Equal Access to Education &amp; Opportunities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80721" y="6103831"/>
            <a:ext cx="3006042" cy="181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 Medium"/>
              </a:rPr>
              <a:t>Sree Varshaa S Yoshitha Sri H A</a:t>
            </a:r>
          </a:p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 Medium"/>
              </a:rPr>
              <a:t>Anisha S C</a:t>
            </a:r>
          </a:p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 Medium"/>
              </a:rPr>
              <a:t>Deenadayalan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60654" y="7247451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0"/>
                </a:lnTo>
                <a:lnTo>
                  <a:pt x="0" y="8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058138" y="190142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63947" y="66993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2370804" y="8708218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85047" y="1987545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8349" y="488956"/>
            <a:ext cx="17081123" cy="146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01"/>
              </a:lnSpc>
            </a:pPr>
            <a:r>
              <a:rPr lang="en-US" sz="8429">
                <a:solidFill>
                  <a:srgbClr val="FFFFFF"/>
                </a:solidFill>
                <a:latin typeface="Neue Machina Ultra-Bold"/>
              </a:rPr>
              <a:t>Future Enhancements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4996" y="2074748"/>
            <a:ext cx="14369009" cy="718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3835" indent="-351917" lvl="1">
              <a:lnSpc>
                <a:spcPts val="5248"/>
              </a:lnSpc>
              <a:buFont typeface="Arial"/>
              <a:buChar char="•"/>
            </a:pPr>
            <a:r>
              <a:rPr lang="en-US" sz="3260">
                <a:solidFill>
                  <a:srgbClr val="FFFFFF"/>
                </a:solidFill>
                <a:latin typeface="Montserrat"/>
              </a:rPr>
              <a:t>Keeping in mind about the doubts that will arise in the student's minds, we also would like to implement </a:t>
            </a:r>
            <a:r>
              <a:rPr lang="en-US" sz="3260">
                <a:solidFill>
                  <a:srgbClr val="FFFFFF"/>
                </a:solidFill>
                <a:latin typeface="Montserrat Bold"/>
              </a:rPr>
              <a:t>community-based learning</a:t>
            </a:r>
            <a:r>
              <a:rPr lang="en-US" sz="3260">
                <a:solidFill>
                  <a:srgbClr val="FFFFFF"/>
                </a:solidFill>
                <a:latin typeface="Montserrat"/>
              </a:rPr>
              <a:t> where the students who choose the same course, with the same language can form a club where they could study together and solve doubts. </a:t>
            </a:r>
          </a:p>
          <a:p>
            <a:pPr algn="just" marL="703835" indent="-351917" lvl="1">
              <a:lnSpc>
                <a:spcPts val="5248"/>
              </a:lnSpc>
              <a:buFont typeface="Arial"/>
              <a:buChar char="•"/>
            </a:pPr>
            <a:r>
              <a:rPr lang="en-US" sz="3260">
                <a:solidFill>
                  <a:srgbClr val="FFFFFF"/>
                </a:solidFill>
                <a:latin typeface="Montserrat"/>
              </a:rPr>
              <a:t>In this feature, the students can only connect through chat to </a:t>
            </a:r>
            <a:r>
              <a:rPr lang="en-US" sz="3260">
                <a:solidFill>
                  <a:srgbClr val="FFFFFF"/>
                </a:solidFill>
                <a:latin typeface="Montserrat Bold"/>
              </a:rPr>
              <a:t>ensure privacy and security</a:t>
            </a:r>
            <a:r>
              <a:rPr lang="en-US" sz="3260">
                <a:solidFill>
                  <a:srgbClr val="FFFFFF"/>
                </a:solidFill>
                <a:latin typeface="Montserrat"/>
              </a:rPr>
              <a:t>. </a:t>
            </a:r>
          </a:p>
          <a:p>
            <a:pPr algn="just" marL="703835" indent="-351917" lvl="1">
              <a:lnSpc>
                <a:spcPts val="5248"/>
              </a:lnSpc>
              <a:buFont typeface="Arial"/>
              <a:buChar char="•"/>
            </a:pPr>
            <a:r>
              <a:rPr lang="en-US" sz="3260">
                <a:solidFill>
                  <a:srgbClr val="FFFFFF"/>
                </a:solidFill>
                <a:latin typeface="Montserrat"/>
              </a:rPr>
              <a:t>Privacy will be ensured by closing the chat if there is a list of numbers that seem like phone numbers or texts with underscores and inappropriate language that can be found and replaced with the a common symbol using our </a:t>
            </a:r>
            <a:r>
              <a:rPr lang="en-US" sz="3260">
                <a:solidFill>
                  <a:srgbClr val="FFFFFF"/>
                </a:solidFill>
                <a:latin typeface="Montserrat Bold"/>
              </a:rPr>
              <a:t>AI Algorithm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2250" y="1695184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43030" y="1843242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83064" y="3086661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30"/>
                </a:lnTo>
                <a:lnTo>
                  <a:pt x="0" y="501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7053" y="3630314"/>
            <a:ext cx="10963509" cy="225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89"/>
              </a:lnSpc>
            </a:pPr>
            <a:r>
              <a:rPr lang="en-US" sz="13135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25898" y="697575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900116" y="438394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35536" y="-57076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161638" y="9329744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95319" y="6694355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3898" y="537300"/>
            <a:ext cx="15801638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736" y="3162003"/>
            <a:ext cx="17575143" cy="407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147" indent="-367073" lvl="1">
              <a:lnSpc>
                <a:spcPts val="5474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Montserrat"/>
              </a:rPr>
              <a:t>Equal Education and Opportunities ensures that all individuals have the same chances to succeed in their chosen career paths. </a:t>
            </a:r>
          </a:p>
          <a:p>
            <a:pPr algn="just" marL="734147" indent="-367073" lvl="1">
              <a:lnSpc>
                <a:spcPts val="5474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Montserrat"/>
              </a:rPr>
              <a:t>This means </a:t>
            </a:r>
            <a:r>
              <a:rPr lang="en-US" sz="3400">
                <a:solidFill>
                  <a:srgbClr val="FFFFFF"/>
                </a:solidFill>
                <a:latin typeface="Montserrat Bold"/>
              </a:rPr>
              <a:t>eliminating discrimination in hiring, promoting diversity</a:t>
            </a:r>
            <a:r>
              <a:rPr lang="en-US" sz="3400">
                <a:solidFill>
                  <a:srgbClr val="FFFFFF"/>
                </a:solidFill>
                <a:latin typeface="Montserrat"/>
              </a:rPr>
              <a:t> and inclusion in the workplace, and providing equal pay for equal work. </a:t>
            </a:r>
          </a:p>
          <a:p>
            <a:pPr algn="just" marL="734147" indent="-367073" lvl="1">
              <a:lnSpc>
                <a:spcPts val="5474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Montserrat"/>
              </a:rPr>
              <a:t>Achieving </a:t>
            </a:r>
            <a:r>
              <a:rPr lang="en-US" sz="3400">
                <a:solidFill>
                  <a:srgbClr val="FFFFFF"/>
                </a:solidFill>
                <a:latin typeface="Montserrat Bold"/>
              </a:rPr>
              <a:t>equal education and opportunities is essential</a:t>
            </a:r>
            <a:r>
              <a:rPr lang="en-US" sz="3400">
                <a:solidFill>
                  <a:srgbClr val="FFFFFF"/>
                </a:solidFill>
                <a:latin typeface="Montserrat"/>
              </a:rPr>
              <a:t> for building a fair and just society, promoting economic growth, and advancing human rights.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8056437" y="-3697061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35829" y="6682850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3" y="0"/>
                </a:lnTo>
                <a:lnTo>
                  <a:pt x="7517603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78015" y="8006361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4"/>
                </a:lnTo>
                <a:lnTo>
                  <a:pt x="0" y="2862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40476" y="-4915791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0" y="0"/>
                </a:lnTo>
                <a:lnTo>
                  <a:pt x="8959060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34529" y="616915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Abstract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3373" y="2663703"/>
            <a:ext cx="17109266" cy="615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2286" indent="-331143" lvl="1">
              <a:lnSpc>
                <a:spcPts val="4938"/>
              </a:lnSpc>
              <a:buFont typeface="Arial"/>
              <a:buChar char="•"/>
            </a:pPr>
            <a:r>
              <a:rPr lang="en-US" sz="3067">
                <a:solidFill>
                  <a:srgbClr val="FFFFFF"/>
                </a:solidFill>
                <a:latin typeface="Montserrat"/>
              </a:rPr>
              <a:t>The pursuit of equal education and opportunities extends beyond individual rights and aspirations.</a:t>
            </a:r>
          </a:p>
          <a:p>
            <a:pPr algn="just" marL="662286" indent="-331143" lvl="1">
              <a:lnSpc>
                <a:spcPts val="4938"/>
              </a:lnSpc>
              <a:buFont typeface="Arial"/>
              <a:buChar char="•"/>
            </a:pPr>
            <a:r>
              <a:rPr lang="en-US" sz="3067">
                <a:solidFill>
                  <a:srgbClr val="FFFFFF"/>
                </a:solidFill>
                <a:latin typeface="Montserrat"/>
              </a:rPr>
              <a:t>A society that </a:t>
            </a:r>
            <a:r>
              <a:rPr lang="en-US" sz="3067">
                <a:solidFill>
                  <a:srgbClr val="FFFFFF"/>
                </a:solidFill>
                <a:latin typeface="Montserrat Bold"/>
              </a:rPr>
              <a:t>prioritizes equal education and opportunities</a:t>
            </a:r>
            <a:r>
              <a:rPr lang="en-US" sz="3067">
                <a:solidFill>
                  <a:srgbClr val="FFFFFF"/>
                </a:solidFill>
                <a:latin typeface="Montserrat"/>
              </a:rPr>
              <a:t> cultivates innovation, creativity, and economic prosperity. </a:t>
            </a:r>
          </a:p>
          <a:p>
            <a:pPr algn="just" marL="662286" indent="-331143" lvl="1">
              <a:lnSpc>
                <a:spcPts val="4938"/>
              </a:lnSpc>
              <a:buFont typeface="Arial"/>
              <a:buChar char="•"/>
            </a:pPr>
            <a:r>
              <a:rPr lang="en-US" sz="3067">
                <a:solidFill>
                  <a:srgbClr val="FFFFFF"/>
                </a:solidFill>
                <a:latin typeface="Montserrat"/>
              </a:rPr>
              <a:t>By recognizing the inherent value and worth of every individual, </a:t>
            </a:r>
            <a:r>
              <a:rPr lang="en-US" sz="3067">
                <a:solidFill>
                  <a:srgbClr val="FFFFFF"/>
                </a:solidFill>
                <a:latin typeface="Montserrat Bold"/>
              </a:rPr>
              <a:t>regardless of their background, society</a:t>
            </a:r>
            <a:r>
              <a:rPr lang="en-US" sz="3067">
                <a:solidFill>
                  <a:srgbClr val="FFFFFF"/>
                </a:solidFill>
                <a:latin typeface="Montserrat"/>
              </a:rPr>
              <a:t> paves the way for a future that is fair and just.</a:t>
            </a:r>
          </a:p>
          <a:p>
            <a:pPr algn="just" marL="662286" indent="-331143" lvl="1">
              <a:lnSpc>
                <a:spcPts val="4938"/>
              </a:lnSpc>
              <a:buFont typeface="Arial"/>
              <a:buChar char="•"/>
            </a:pPr>
            <a:r>
              <a:rPr lang="en-US" sz="3067">
                <a:solidFill>
                  <a:srgbClr val="FFFFFF"/>
                </a:solidFill>
                <a:latin typeface="Montserrat"/>
              </a:rPr>
              <a:t>In conclusion, achieving equal education and opportunities for all is a fundamental objective that </a:t>
            </a:r>
            <a:r>
              <a:rPr lang="en-US" sz="3067">
                <a:solidFill>
                  <a:srgbClr val="FFFFFF"/>
                </a:solidFill>
                <a:latin typeface="Montserrat Bold"/>
              </a:rPr>
              <a:t>requires ongoing commitment and collective action.</a:t>
            </a:r>
            <a:r>
              <a:rPr lang="en-US" sz="3067">
                <a:solidFill>
                  <a:srgbClr val="FFFFFF"/>
                </a:solidFill>
                <a:latin typeface="Montserrat"/>
              </a:rPr>
              <a:t> </a:t>
            </a:r>
          </a:p>
          <a:p>
            <a:pPr algn="just" marL="662286" indent="-331143" lvl="1">
              <a:lnSpc>
                <a:spcPts val="4938"/>
              </a:lnSpc>
              <a:buFont typeface="Arial"/>
              <a:buChar char="•"/>
            </a:pPr>
            <a:r>
              <a:rPr lang="en-US" sz="3067">
                <a:solidFill>
                  <a:srgbClr val="FFFFFF"/>
                </a:solidFill>
                <a:latin typeface="Montserrat"/>
              </a:rPr>
              <a:t>It entails addressing systemic barriers, promoting diversity and inclusion, and ensuring equitable access to resources.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05910" y="492323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9060" y="3173457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4596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1"/>
                </a:lnTo>
                <a:lnTo>
                  <a:pt x="0" y="8315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4890512" y="7910219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4"/>
                </a:lnTo>
                <a:lnTo>
                  <a:pt x="0" y="6378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3948" y="2416892"/>
            <a:ext cx="15375129" cy="638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9"/>
              </a:lnSpc>
            </a:pPr>
            <a:r>
              <a:rPr lang="en-US" sz="3006">
                <a:solidFill>
                  <a:srgbClr val="FFFFFF"/>
                </a:solidFill>
                <a:latin typeface="Montserrat Bold"/>
              </a:rPr>
              <a:t>We would develop an API that acts as a local language translation and the API can be easily used by other developers to make their content available in regional languages.</a:t>
            </a:r>
          </a:p>
          <a:p>
            <a:pPr algn="just">
              <a:lnSpc>
                <a:spcPts val="4209"/>
              </a:lnSpc>
            </a:pPr>
          </a:p>
          <a:p>
            <a:pPr algn="just">
              <a:lnSpc>
                <a:spcPts val="4209"/>
              </a:lnSpc>
            </a:pPr>
            <a:r>
              <a:rPr lang="en-US" sz="3006">
                <a:solidFill>
                  <a:srgbClr val="FFFFFF"/>
                </a:solidFill>
                <a:latin typeface="Montserrat Bold"/>
              </a:rPr>
              <a:t>    COURSE ACCESSIBLITY:</a:t>
            </a:r>
          </a:p>
          <a:p>
            <a:pPr algn="just" marL="562740" indent="-281370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FFFFFF"/>
                </a:solidFill>
                <a:latin typeface="Montserrat"/>
              </a:rPr>
              <a:t>The course materials are translated into the regional language using our API</a:t>
            </a:r>
          </a:p>
          <a:p>
            <a:pPr algn="just" marL="562740" indent="-281370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FFFFFF"/>
                </a:solidFill>
                <a:latin typeface="Montserrat"/>
              </a:rPr>
              <a:t>The study materials can be accessed and can be viewed according to the user's language</a:t>
            </a:r>
          </a:p>
          <a:p>
            <a:pPr algn="just">
              <a:lnSpc>
                <a:spcPts val="3649"/>
              </a:lnSpc>
            </a:pPr>
            <a:r>
              <a:rPr lang="en-US" sz="2606">
                <a:solidFill>
                  <a:srgbClr val="FFFFFF"/>
                </a:solidFill>
                <a:latin typeface="Montserrat"/>
              </a:rPr>
              <a:t>       of comfort and can attend the proctored test after completion</a:t>
            </a:r>
          </a:p>
          <a:p>
            <a:pPr algn="just">
              <a:lnSpc>
                <a:spcPts val="3649"/>
              </a:lnSpc>
            </a:pPr>
            <a:r>
              <a:rPr lang="en-US" sz="2606">
                <a:solidFill>
                  <a:srgbClr val="FFFFFF"/>
                </a:solidFill>
                <a:latin typeface="Montserrat"/>
              </a:rPr>
              <a:t>    </a:t>
            </a:r>
          </a:p>
          <a:p>
            <a:pPr algn="just">
              <a:lnSpc>
                <a:spcPts val="4209"/>
              </a:lnSpc>
            </a:pPr>
            <a:r>
              <a:rPr lang="en-US" sz="3006">
                <a:solidFill>
                  <a:srgbClr val="FFFFFF"/>
                </a:solidFill>
                <a:latin typeface="Montserrat"/>
              </a:rPr>
              <a:t>      </a:t>
            </a:r>
            <a:r>
              <a:rPr lang="en-US" sz="3006">
                <a:solidFill>
                  <a:srgbClr val="FFFFFF"/>
                </a:solidFill>
                <a:latin typeface="Montserrat Bold"/>
              </a:rPr>
              <a:t>PROCTORED TEST:</a:t>
            </a:r>
          </a:p>
          <a:p>
            <a:pPr algn="just" marL="562740" indent="-281370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FFFFFF"/>
                </a:solidFill>
                <a:latin typeface="Montserrat"/>
              </a:rPr>
              <a:t>The proctored test will also be in their chosen regional language</a:t>
            </a:r>
          </a:p>
          <a:p>
            <a:pPr algn="just" marL="562740" indent="-281370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FFFFFF"/>
                </a:solidFill>
                <a:latin typeface="Montserrat"/>
              </a:rPr>
              <a:t>After the completion of the proctored test the grades will be provided which </a:t>
            </a:r>
          </a:p>
          <a:p>
            <a:pPr algn="just">
              <a:lnSpc>
                <a:spcPts val="3649"/>
              </a:lnSpc>
            </a:pPr>
            <a:r>
              <a:rPr lang="en-US" sz="2606">
                <a:solidFill>
                  <a:srgbClr val="FFFFFF"/>
                </a:solidFill>
                <a:latin typeface="Montserrat"/>
              </a:rPr>
              <a:t>      can be viewed by the companies to choose the candidates.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007220" y="262007"/>
            <a:ext cx="16352278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Detailed 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7416" y="2246603"/>
            <a:ext cx="16230600" cy="7613843"/>
            <a:chOff x="0" y="0"/>
            <a:chExt cx="4274726" cy="20052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005292"/>
            </a:xfrm>
            <a:custGeom>
              <a:avLst/>
              <a:gdLst/>
              <a:ahLst/>
              <a:cxnLst/>
              <a:rect r="r" b="b" t="t" l="l"/>
              <a:pathLst>
                <a:path h="200529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80965"/>
                  </a:lnTo>
                  <a:cubicBezTo>
                    <a:pt x="4274726" y="1994401"/>
                    <a:pt x="4263834" y="2005292"/>
                    <a:pt x="4250399" y="2005292"/>
                  </a:cubicBezTo>
                  <a:lnTo>
                    <a:pt x="24327" y="2005292"/>
                  </a:lnTo>
                  <a:cubicBezTo>
                    <a:pt x="17875" y="2005292"/>
                    <a:pt x="11687" y="2002729"/>
                    <a:pt x="7125" y="1998167"/>
                  </a:cubicBezTo>
                  <a:cubicBezTo>
                    <a:pt x="2563" y="1993605"/>
                    <a:pt x="0" y="1987417"/>
                    <a:pt x="0" y="198096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56328" y="-5210818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14326" y="6826651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067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20654">
            <a:off x="15737856" y="-265418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40053" y="6874980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895967" y="3036661"/>
            <a:ext cx="3086100" cy="6221639"/>
            <a:chOff x="0" y="0"/>
            <a:chExt cx="812800" cy="16386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638621"/>
            </a:xfrm>
            <a:custGeom>
              <a:avLst/>
              <a:gdLst/>
              <a:ahLst/>
              <a:cxnLst/>
              <a:rect r="r" b="b" t="t" l="l"/>
              <a:pathLst>
                <a:path h="16386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38621"/>
                  </a:lnTo>
                  <a:lnTo>
                    <a:pt x="0" y="16386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1204C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5718" y="3036661"/>
            <a:ext cx="3086100" cy="1730897"/>
            <a:chOff x="0" y="0"/>
            <a:chExt cx="812800" cy="4558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55874"/>
            </a:xfrm>
            <a:custGeom>
              <a:avLst/>
              <a:gdLst/>
              <a:ahLst/>
              <a:cxnLst/>
              <a:rect r="r" b="b" t="t" l="l"/>
              <a:pathLst>
                <a:path h="4558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55874"/>
                  </a:lnTo>
                  <a:lnTo>
                    <a:pt x="0" y="455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1204C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45718" y="5140595"/>
            <a:ext cx="3086100" cy="1873115"/>
            <a:chOff x="0" y="0"/>
            <a:chExt cx="812800" cy="4933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493331"/>
            </a:xfrm>
            <a:custGeom>
              <a:avLst/>
              <a:gdLst/>
              <a:ahLst/>
              <a:cxnLst/>
              <a:rect r="r" b="b" t="t" l="l"/>
              <a:pathLst>
                <a:path h="49333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3331"/>
                  </a:lnTo>
                  <a:lnTo>
                    <a:pt x="0" y="493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1204C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45718" y="7385185"/>
            <a:ext cx="3086100" cy="1873115"/>
            <a:chOff x="0" y="0"/>
            <a:chExt cx="812800" cy="4933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493331"/>
            </a:xfrm>
            <a:custGeom>
              <a:avLst/>
              <a:gdLst/>
              <a:ahLst/>
              <a:cxnLst/>
              <a:rect r="r" b="b" t="t" l="l"/>
              <a:pathLst>
                <a:path h="49333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3331"/>
                  </a:lnTo>
                  <a:lnTo>
                    <a:pt x="0" y="493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1204C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1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969718" y="4824794"/>
            <a:ext cx="0" cy="2777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2931618" y="7069384"/>
            <a:ext cx="0" cy="2777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5" id="25"/>
          <p:cNvSpPr/>
          <p:nvPr/>
        </p:nvSpPr>
        <p:spPr>
          <a:xfrm flipH="true" flipV="false" rot="0">
            <a:off x="4865306" y="4206943"/>
            <a:ext cx="471332" cy="4114800"/>
          </a:xfrm>
          <a:custGeom>
            <a:avLst/>
            <a:gdLst/>
            <a:ahLst/>
            <a:cxnLst/>
            <a:rect r="r" b="b" t="t" l="l"/>
            <a:pathLst>
              <a:path h="4114800" w="471332">
                <a:moveTo>
                  <a:pt x="471332" y="0"/>
                </a:moveTo>
                <a:lnTo>
                  <a:pt x="0" y="0"/>
                </a:lnTo>
                <a:lnTo>
                  <a:pt x="0" y="4114800"/>
                </a:lnTo>
                <a:lnTo>
                  <a:pt x="471332" y="4114800"/>
                </a:lnTo>
                <a:lnTo>
                  <a:pt x="47133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213834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Roadmap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349715" y="3690017"/>
            <a:ext cx="208942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CA0E2"/>
                </a:solidFill>
                <a:latin typeface="Canva Sans Bold"/>
              </a:rPr>
              <a:t>VerNA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CA0E2"/>
                </a:solidFill>
                <a:latin typeface="Canva Sans Bold"/>
              </a:rPr>
              <a:t>API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70302" y="3278540"/>
            <a:ext cx="283693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Open Source Contributors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70302" y="5258003"/>
            <a:ext cx="283693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Support for 45+ Regional Languages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0302" y="7502593"/>
            <a:ext cx="283693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AI induced Hate-Speech Detection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348749" y="3036661"/>
            <a:ext cx="3086100" cy="1730897"/>
            <a:chOff x="0" y="0"/>
            <a:chExt cx="812800" cy="45587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455874"/>
            </a:xfrm>
            <a:custGeom>
              <a:avLst/>
              <a:gdLst/>
              <a:ahLst/>
              <a:cxnLst/>
              <a:rect r="r" b="b" t="t" l="l"/>
              <a:pathLst>
                <a:path h="4558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55874"/>
                  </a:lnTo>
                  <a:lnTo>
                    <a:pt x="0" y="455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1204C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1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348749" y="5140595"/>
            <a:ext cx="3086100" cy="1873115"/>
            <a:chOff x="0" y="0"/>
            <a:chExt cx="812800" cy="49333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493331"/>
            </a:xfrm>
            <a:custGeom>
              <a:avLst/>
              <a:gdLst/>
              <a:ahLst/>
              <a:cxnLst/>
              <a:rect r="r" b="b" t="t" l="l"/>
              <a:pathLst>
                <a:path h="49333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3331"/>
                  </a:lnTo>
                  <a:lnTo>
                    <a:pt x="0" y="493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1204C"/>
              </a:solidFill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1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348749" y="7385185"/>
            <a:ext cx="3086100" cy="1873115"/>
            <a:chOff x="0" y="0"/>
            <a:chExt cx="812800" cy="49333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493331"/>
            </a:xfrm>
            <a:custGeom>
              <a:avLst/>
              <a:gdLst/>
              <a:ahLst/>
              <a:cxnLst/>
              <a:rect r="r" b="b" t="t" l="l"/>
              <a:pathLst>
                <a:path h="49333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3331"/>
                  </a:lnTo>
                  <a:lnTo>
                    <a:pt x="0" y="493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1204C"/>
              </a:solidFill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1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>
            <a:off x="11872749" y="4824794"/>
            <a:ext cx="0" cy="2777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>
            <a:off x="11834649" y="7069384"/>
            <a:ext cx="0" cy="2777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2" id="42"/>
          <p:cNvSpPr txBox="true"/>
          <p:nvPr/>
        </p:nvSpPr>
        <p:spPr>
          <a:xfrm rot="0">
            <a:off x="10658590" y="3578577"/>
            <a:ext cx="25441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Developers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73333" y="5586830"/>
            <a:ext cx="2836932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Easy Integration with existing tool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473333" y="7502593"/>
            <a:ext cx="283693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Providing access to wide range of users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9315442" y="4206943"/>
            <a:ext cx="471332" cy="4114800"/>
          </a:xfrm>
          <a:custGeom>
            <a:avLst/>
            <a:gdLst/>
            <a:ahLst/>
            <a:cxnLst/>
            <a:rect r="r" b="b" t="t" l="l"/>
            <a:pathLst>
              <a:path h="4114800" w="471332">
                <a:moveTo>
                  <a:pt x="0" y="0"/>
                </a:moveTo>
                <a:lnTo>
                  <a:pt x="471332" y="0"/>
                </a:lnTo>
                <a:lnTo>
                  <a:pt x="4713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4120649" y="3036661"/>
            <a:ext cx="2458168" cy="6221639"/>
            <a:chOff x="0" y="0"/>
            <a:chExt cx="647419" cy="163862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47419" cy="1638621"/>
            </a:xfrm>
            <a:custGeom>
              <a:avLst/>
              <a:gdLst/>
              <a:ahLst/>
              <a:cxnLst/>
              <a:rect r="r" b="b" t="t" l="l"/>
              <a:pathLst>
                <a:path h="1638621" w="647419">
                  <a:moveTo>
                    <a:pt x="0" y="0"/>
                  </a:moveTo>
                  <a:lnTo>
                    <a:pt x="647419" y="0"/>
                  </a:lnTo>
                  <a:lnTo>
                    <a:pt x="647419" y="1638621"/>
                  </a:lnTo>
                  <a:lnTo>
                    <a:pt x="0" y="16386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1204C"/>
              </a:solidFill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1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4282574" y="5147409"/>
            <a:ext cx="2134318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Application with </a:t>
            </a:r>
            <a:r>
              <a:rPr lang="en-US" sz="2600">
                <a:solidFill>
                  <a:srgbClr val="000000"/>
                </a:solidFill>
                <a:latin typeface="Canva Sans Bold"/>
              </a:rPr>
              <a:t>RLS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(Regional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Language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Support)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175474" y="5855684"/>
            <a:ext cx="257799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(API for translation of content to vernacular languages)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1251">
            <a:off x="9690686" y="587106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4473">
            <a:off x="12563884" y="-6120374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67728">
            <a:off x="11606635" y="7399644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2"/>
                </a:lnTo>
                <a:lnTo>
                  <a:pt x="0" y="5774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281066">
            <a:off x="13965422" y="-1293946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66775"/>
            <a:ext cx="16613663" cy="136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148"/>
              </a:lnSpc>
            </a:pPr>
            <a:r>
              <a:rPr lang="en-US" sz="7963">
                <a:solidFill>
                  <a:srgbClr val="FFFFFF"/>
                </a:solidFill>
                <a:latin typeface="Neue Machina Bold"/>
              </a:rPr>
              <a:t>Tech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5579" y="2147124"/>
            <a:ext cx="9816456" cy="6686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3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Main Backend: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Python</a:t>
            </a:r>
          </a:p>
          <a:p>
            <a:pPr>
              <a:lnSpc>
                <a:spcPts val="7683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Web Framework: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Flask </a:t>
            </a:r>
          </a:p>
          <a:p>
            <a:pPr>
              <a:lnSpc>
                <a:spcPts val="7683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NLP Libraries: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NLTK, StanfordNLP</a:t>
            </a:r>
          </a:p>
          <a:p>
            <a:pPr>
              <a:lnSpc>
                <a:spcPts val="7683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Machine Translation Libraries: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DeepL API</a:t>
            </a:r>
          </a:p>
          <a:p>
            <a:pPr>
              <a:lnSpc>
                <a:spcPts val="7683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API Dev &amp; Documentation: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Flask-RESTful</a:t>
            </a:r>
          </a:p>
          <a:p>
            <a:pPr>
              <a:lnSpc>
                <a:spcPts val="7683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Authentication: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OAuth</a:t>
            </a:r>
          </a:p>
          <a:p>
            <a:pPr>
              <a:lnSpc>
                <a:spcPts val="7683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Cloud Platform: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AWS Lambda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20738" y="6189456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54062" y="7893286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5" y="0"/>
                </a:lnTo>
                <a:lnTo>
                  <a:pt x="8685325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273194">
            <a:off x="-1901123" y="7942466"/>
            <a:ext cx="2778658" cy="3460763"/>
          </a:xfrm>
          <a:custGeom>
            <a:avLst/>
            <a:gdLst/>
            <a:ahLst/>
            <a:cxnLst/>
            <a:rect r="r" b="b" t="t" l="l"/>
            <a:pathLst>
              <a:path h="3460763" w="2778658">
                <a:moveTo>
                  <a:pt x="0" y="0"/>
                </a:moveTo>
                <a:lnTo>
                  <a:pt x="2778658" y="0"/>
                </a:lnTo>
                <a:lnTo>
                  <a:pt x="2778658" y="3460763"/>
                </a:lnTo>
                <a:lnTo>
                  <a:pt x="0" y="3460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713" t="0" r="-25713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63394"/>
            <a:ext cx="11130050" cy="215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8"/>
              </a:lnSpc>
            </a:pPr>
            <a:r>
              <a:rPr lang="en-US" sz="6163">
                <a:solidFill>
                  <a:srgbClr val="FFFFFF"/>
                </a:solidFill>
                <a:latin typeface="Neue Machina Ultra-Bold"/>
              </a:rPr>
              <a:t>Proposed Solution VS Current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07817" y="3097505"/>
            <a:ext cx="20500992" cy="85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49"/>
              </a:lnSpc>
            </a:pPr>
            <a:r>
              <a:rPr lang="en-US" sz="4963">
                <a:solidFill>
                  <a:srgbClr val="D19DE7"/>
                </a:solidFill>
                <a:latin typeface="Neue Machina Ultra-Bold"/>
              </a:rPr>
              <a:t>Proposed Solution      Current Solution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191625" y="3697144"/>
            <a:ext cx="0" cy="6492240"/>
          </a:xfrm>
          <a:prstGeom prst="line">
            <a:avLst/>
          </a:prstGeom>
          <a:ln cap="flat" w="38100">
            <a:solidFill>
              <a:srgbClr val="2CA0E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407817" y="4259637"/>
            <a:ext cx="5945192" cy="227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8"/>
              </a:lnSpc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The user can access their </a:t>
            </a:r>
          </a:p>
          <a:p>
            <a:pPr algn="just">
              <a:lnSpc>
                <a:spcPts val="4568"/>
              </a:lnSpc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learning materials in 45+ </a:t>
            </a:r>
          </a:p>
          <a:p>
            <a:pPr algn="just">
              <a:lnSpc>
                <a:spcPts val="4568"/>
              </a:lnSpc>
              <a:spcBef>
                <a:spcPct val="0"/>
              </a:spcBef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regional language at their own comfort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7817" y="7057814"/>
            <a:ext cx="5714419" cy="227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8"/>
              </a:lnSpc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Proctored test will be </a:t>
            </a:r>
          </a:p>
          <a:p>
            <a:pPr algn="just">
              <a:lnSpc>
                <a:spcPts val="4568"/>
              </a:lnSpc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available in the regional </a:t>
            </a:r>
          </a:p>
          <a:p>
            <a:pPr algn="just">
              <a:lnSpc>
                <a:spcPts val="4568"/>
              </a:lnSpc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language as well as their </a:t>
            </a:r>
          </a:p>
          <a:p>
            <a:pPr algn="just">
              <a:lnSpc>
                <a:spcPts val="4568"/>
              </a:lnSpc>
              <a:spcBef>
                <a:spcPct val="0"/>
              </a:spcBef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chosen language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14552" y="7267114"/>
            <a:ext cx="5388650" cy="113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8"/>
              </a:lnSpc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Proctored test will be </a:t>
            </a:r>
          </a:p>
          <a:p>
            <a:pPr algn="just">
              <a:lnSpc>
                <a:spcPts val="4568"/>
              </a:lnSpc>
              <a:spcBef>
                <a:spcPct val="0"/>
              </a:spcBef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available only in English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14552" y="4259637"/>
            <a:ext cx="7544748" cy="227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8"/>
              </a:lnSpc>
              <a:spcBef>
                <a:spcPct val="0"/>
              </a:spcBef>
            </a:pPr>
            <a:r>
              <a:rPr lang="en-US" sz="3263">
                <a:solidFill>
                  <a:srgbClr val="FFFFFF"/>
                </a:solidFill>
                <a:latin typeface="Neue Machina"/>
              </a:rPr>
              <a:t>Language translation provided is not accurate and only few applications have translation with limited global languages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2467" y="3699620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9570" y="3433698"/>
            <a:ext cx="2068860" cy="3419603"/>
          </a:xfrm>
          <a:custGeom>
            <a:avLst/>
            <a:gdLst/>
            <a:ahLst/>
            <a:cxnLst/>
            <a:rect r="r" b="b" t="t" l="l"/>
            <a:pathLst>
              <a:path h="3419603" w="2068860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4830" y="3433698"/>
            <a:ext cx="1889331" cy="3419603"/>
          </a:xfrm>
          <a:custGeom>
            <a:avLst/>
            <a:gdLst/>
            <a:ahLst/>
            <a:cxnLst/>
            <a:rect r="r" b="b" t="t" l="l"/>
            <a:pathLst>
              <a:path h="3419603" w="1889331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35304" y="1429632"/>
            <a:ext cx="14318861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Market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9676" y="7831991"/>
            <a:ext cx="3719127" cy="44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Market Growth Rate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63683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64%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85906" y="7831991"/>
            <a:ext cx="3719127" cy="44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Market Size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9913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$20 Billion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70667" y="7831991"/>
            <a:ext cx="3719127" cy="44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Growth for 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34674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27.5%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3505" y="6666241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2" y="0"/>
                </a:lnTo>
                <a:lnTo>
                  <a:pt x="6896632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9419" y="6666241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0"/>
                </a:lnTo>
                <a:lnTo>
                  <a:pt x="0" y="8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338251" y="-499722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592941" y="8872248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30"/>
                </a:lnTo>
                <a:lnTo>
                  <a:pt x="0" y="501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5156" y="670471"/>
            <a:ext cx="13520494" cy="325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8"/>
              </a:lnSpc>
            </a:pPr>
            <a:r>
              <a:rPr lang="en-US" sz="6163">
                <a:solidFill>
                  <a:srgbClr val="FFFFFF"/>
                </a:solidFill>
                <a:latin typeface="Montserrat Ultra-Bold"/>
              </a:rPr>
              <a:t>How will this solution bring   the change?</a:t>
            </a:r>
          </a:p>
          <a:p>
            <a:pPr>
              <a:lnSpc>
                <a:spcPts val="862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41785" y="3269850"/>
            <a:ext cx="15196835" cy="595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4553" indent="-352277" lvl="1">
              <a:lnSpc>
                <a:spcPts val="5253"/>
              </a:lnSpc>
              <a:buFont typeface="Arial"/>
              <a:buChar char="•"/>
            </a:pPr>
            <a:r>
              <a:rPr lang="en-US" sz="3263">
                <a:solidFill>
                  <a:srgbClr val="FFFFFF"/>
                </a:solidFill>
                <a:latin typeface="Montserrat"/>
              </a:rPr>
              <a:t>The proposed solution will focus on children from rural areas, who </a:t>
            </a:r>
            <a:r>
              <a:rPr lang="en-US" sz="3263">
                <a:solidFill>
                  <a:srgbClr val="FFFFFF"/>
                </a:solidFill>
                <a:latin typeface="Montserrat Bold"/>
              </a:rPr>
              <a:t>aren't well-versed</a:t>
            </a:r>
            <a:r>
              <a:rPr lang="en-US" sz="3263">
                <a:solidFill>
                  <a:srgbClr val="FFFFFF"/>
                </a:solidFill>
                <a:latin typeface="Montserrat"/>
              </a:rPr>
              <a:t> in English. </a:t>
            </a:r>
          </a:p>
          <a:p>
            <a:pPr algn="just" marL="704553" indent="-352277" lvl="1">
              <a:lnSpc>
                <a:spcPts val="5253"/>
              </a:lnSpc>
              <a:buFont typeface="Arial"/>
              <a:buChar char="•"/>
            </a:pPr>
            <a:r>
              <a:rPr lang="en-US" sz="3263">
                <a:solidFill>
                  <a:srgbClr val="FFFFFF"/>
                </a:solidFill>
                <a:latin typeface="Montserrat Bold"/>
              </a:rPr>
              <a:t>Children or people of any age can access the platform</a:t>
            </a:r>
            <a:r>
              <a:rPr lang="en-US" sz="3263">
                <a:solidFill>
                  <a:srgbClr val="FFFFFF"/>
                </a:solidFill>
                <a:latin typeface="Montserrat"/>
              </a:rPr>
              <a:t> to understand and learn the contents from their regional language or any language of their comfort. </a:t>
            </a:r>
          </a:p>
          <a:p>
            <a:pPr algn="just" marL="704553" indent="-352277" lvl="1">
              <a:lnSpc>
                <a:spcPts val="5253"/>
              </a:lnSpc>
              <a:buFont typeface="Arial"/>
              <a:buChar char="•"/>
            </a:pPr>
            <a:r>
              <a:rPr lang="en-US" sz="3263">
                <a:solidFill>
                  <a:srgbClr val="FFFFFF"/>
                </a:solidFill>
                <a:latin typeface="Montserrat"/>
              </a:rPr>
              <a:t>Based on the </a:t>
            </a:r>
            <a:r>
              <a:rPr lang="en-US" sz="3263">
                <a:solidFill>
                  <a:srgbClr val="FFFFFF"/>
                </a:solidFill>
                <a:latin typeface="Montserrat Bold"/>
              </a:rPr>
              <a:t>knowledge obtained and excelled through the proctored test</a:t>
            </a:r>
            <a:r>
              <a:rPr lang="en-US" sz="3263">
                <a:solidFill>
                  <a:srgbClr val="FFFFFF"/>
                </a:solidFill>
                <a:latin typeface="Montserrat"/>
              </a:rPr>
              <a:t>, the candidate will be viewed by companies so that they can recruit the skilled candidate. </a:t>
            </a:r>
          </a:p>
          <a:p>
            <a:pPr algn="just">
              <a:lnSpc>
                <a:spcPts val="525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DAFoJypyVto</dc:identifier>
  <dcterms:modified xsi:type="dcterms:W3CDTF">2011-08-01T06:04:30Z</dcterms:modified>
  <cp:revision>1</cp:revision>
  <dc:title>Copy of Presentation</dc:title>
</cp:coreProperties>
</file>